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5" r:id="rId3"/>
    <p:sldId id="309" r:id="rId4"/>
    <p:sldId id="289" r:id="rId5"/>
    <p:sldId id="287" r:id="rId6"/>
    <p:sldId id="320" r:id="rId7"/>
    <p:sldId id="322" r:id="rId8"/>
    <p:sldId id="321" r:id="rId9"/>
    <p:sldId id="3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0699-CF10-456F-83D4-1BBD5C162B6E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D8E34-0408-4498-A35F-29BF573D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EB354-BF53-46AA-8B91-2649151C8727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A15AF-7ADD-4ECB-AD06-5D9F6167F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1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15AF-7ADD-4ECB-AD06-5D9F6167FE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0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F3AF-38C5-4634-963E-DECF7732CD45}" type="datetime1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2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D417-F163-492E-88E0-2B86B562FB9F}" type="datetime1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5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C0BE-7C5D-422D-A41B-E077F5AA420C}" type="datetime1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6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F67-3CBF-4683-94F3-997A23DEDC32}" type="datetime1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3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927E-D258-4D5B-A46E-5AC9C10F86CB}" type="datetime1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1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D2C9-B90B-402E-80D6-78D165E2BFCC}" type="datetime1">
              <a:rPr lang="en-GB" smtClean="0"/>
              <a:t>15/12/2019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3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9DA0-1006-4607-A8BC-AB23530C75D5}" type="datetime1">
              <a:rPr lang="en-GB" smtClean="0"/>
              <a:t>15/12/2019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6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C36-9CBE-436B-BB05-2238CA759E77}" type="datetime1">
              <a:rPr lang="en-GB" smtClean="0"/>
              <a:t>15/12/2019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3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06D8-AD6C-46A6-A4C6-51C8E7FEB5DC}" type="datetime1">
              <a:rPr lang="en-GB" smtClean="0"/>
              <a:t>15/12/2019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5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BF4E-1D02-4C7D-ACB5-5084E8B10B25}" type="datetime1">
              <a:rPr lang="en-GB" smtClean="0"/>
              <a:t>15/12/2019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9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CA1E-F333-440E-ADB3-F78C399FAF58}" type="datetime1">
              <a:rPr lang="en-GB" smtClean="0"/>
              <a:t>15/12/2019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1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CF19-35DA-4573-B2D3-2DD6D207D6DD}" type="datetime1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IS303 Software Engineering CIS Department, IT college, Basrah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A535-C737-4737-BBF4-6CFC398FE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3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b="1" dirty="0" smtClean="0">
                <a:latin typeface="Perpetua" panose="02020502060401020303" pitchFamily="18" charset="0"/>
              </a:rPr>
              <a:t>IS204</a:t>
            </a:r>
            <a:endParaRPr lang="en-GB" sz="5400" b="1" dirty="0" smtClean="0">
              <a:latin typeface="Perpetua" panose="02020502060401020303" pitchFamily="18" charset="0"/>
            </a:endParaRPr>
          </a:p>
          <a:p>
            <a:pPr marL="0" indent="0" algn="ctr">
              <a:buNone/>
            </a:pPr>
            <a:r>
              <a:rPr lang="en-GB" sz="5000" b="1" dirty="0" smtClean="0">
                <a:latin typeface="Perpetua" panose="02020502060401020303" pitchFamily="18" charset="0"/>
              </a:rPr>
              <a:t>System Analysis and Design</a:t>
            </a:r>
            <a:r>
              <a:rPr lang="en-GB" sz="5400" b="1" dirty="0" smtClean="0">
                <a:latin typeface="Perpetua" panose="02020502060401020303" pitchFamily="18" charset="0"/>
              </a:rPr>
              <a:t> </a:t>
            </a:r>
            <a:endParaRPr lang="en-GB" dirty="0" smtClean="0">
              <a:latin typeface="Perpetua" panose="02020502060401020303" pitchFamily="18" charset="0"/>
            </a:endParaRPr>
          </a:p>
          <a:p>
            <a:pPr marL="0" indent="0" algn="ctr">
              <a:buNone/>
            </a:pPr>
            <a:r>
              <a:rPr lang="en-GB" b="1" dirty="0">
                <a:latin typeface="Perpetua" panose="02020502060401020303" pitchFamily="18" charset="0"/>
              </a:rPr>
              <a:t>Software Development Activities</a:t>
            </a:r>
          </a:p>
          <a:p>
            <a:pPr marL="0" indent="0" algn="ctr">
              <a:buNone/>
            </a:pPr>
            <a:r>
              <a:rPr lang="en-GB" b="1" dirty="0" smtClean="0">
                <a:latin typeface="Perpetua" panose="02020502060401020303" pitchFamily="18" charset="0"/>
              </a:rPr>
              <a:t>Identify The problem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0888" y="6176963"/>
            <a:ext cx="110979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Footer Placeholder 7"/>
          <p:cNvSpPr txBox="1">
            <a:spLocks/>
          </p:cNvSpPr>
          <p:nvPr/>
        </p:nvSpPr>
        <p:spPr>
          <a:xfrm>
            <a:off x="240631" y="6311900"/>
            <a:ext cx="11482939" cy="33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INFORMATION SYSTEM DEPARTMENT				ASS.LEC. ZAINAB H. ALFAYEZ</a:t>
            </a:r>
          </a:p>
        </p:txBody>
      </p:sp>
      <p:pic>
        <p:nvPicPr>
          <p:cNvPr id="9" name="Picture 8" descr="شعار كلية علوم الحاسووب و تكنولوجيا المعلومات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594" r="12839" b="26401"/>
          <a:stretch>
            <a:fillRect/>
          </a:stretch>
        </p:blipFill>
        <p:spPr bwMode="auto">
          <a:xfrm>
            <a:off x="490888" y="6262233"/>
            <a:ext cx="498684" cy="4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8349" r="8598" b="9407"/>
          <a:stretch/>
        </p:blipFill>
        <p:spPr bwMode="auto">
          <a:xfrm>
            <a:off x="9134375" y="3799027"/>
            <a:ext cx="2219425" cy="19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Perpetua" panose="02020502060401020303" pitchFamily="18" charset="0"/>
              </a:rPr>
              <a:t>Software Development Activities</a:t>
            </a:r>
            <a:endParaRPr lang="en-GB" b="1" dirty="0"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Perpetua" panose="02020502060401020303" pitchFamily="18" charset="0"/>
              </a:rPr>
              <a:t>Reminder of the </a:t>
            </a:r>
            <a:r>
              <a:rPr lang="en-GB" dirty="0">
                <a:latin typeface="Perpetua" panose="02020502060401020303" pitchFamily="18" charset="0"/>
              </a:rPr>
              <a:t>six core processes of the SDLC</a:t>
            </a:r>
            <a:r>
              <a:rPr lang="en-GB" dirty="0" smtClean="0">
                <a:latin typeface="Perpetua" panose="02020502060401020303" pitchFamily="18" charset="0"/>
              </a:rPr>
              <a:t>:</a:t>
            </a:r>
          </a:p>
          <a:p>
            <a:endParaRPr lang="en-GB" dirty="0">
              <a:latin typeface="Perpetua" panose="02020502060401020303" pitchFamily="18" charset="0"/>
            </a:endParaRPr>
          </a:p>
          <a:p>
            <a:pPr marL="324000" indent="0">
              <a:buNone/>
            </a:pPr>
            <a:endParaRPr lang="en-GB" dirty="0" smtClean="0">
              <a:latin typeface="Perpetua" panose="02020502060401020303" pitchFamily="18" charset="0"/>
            </a:endParaRPr>
          </a:p>
          <a:p>
            <a:pPr marL="324000" indent="0">
              <a:buNone/>
            </a:pPr>
            <a:r>
              <a:rPr lang="en-GB" dirty="0" smtClean="0">
                <a:latin typeface="Perpetua" panose="02020502060401020303" pitchFamily="18" charset="0"/>
              </a:rPr>
              <a:t>2</a:t>
            </a:r>
            <a:r>
              <a:rPr lang="en-GB" dirty="0">
                <a:latin typeface="Perpetua" panose="02020502060401020303" pitchFamily="18" charset="0"/>
              </a:rPr>
              <a:t>. Plan and monitor the project—what to do, how to do it, and who does it</a:t>
            </a:r>
            <a:r>
              <a:rPr lang="en-GB" dirty="0" smtClean="0">
                <a:latin typeface="Perpetua" panose="02020502060401020303" pitchFamily="18" charset="0"/>
              </a:rPr>
              <a:t>.</a:t>
            </a:r>
          </a:p>
          <a:p>
            <a:pPr marL="324000" indent="0">
              <a:buNone/>
            </a:pPr>
            <a:r>
              <a:rPr lang="en-GB" dirty="0">
                <a:latin typeface="Perpetua" panose="02020502060401020303" pitchFamily="18" charset="0"/>
              </a:rPr>
              <a:t>3. Discover and understand the details of the problem or the need</a:t>
            </a:r>
            <a:endParaRPr lang="en-GB" dirty="0"/>
          </a:p>
          <a:p>
            <a:pPr marL="324000" indent="0">
              <a:buNone/>
            </a:pPr>
            <a:r>
              <a:rPr lang="en-GB" dirty="0" smtClean="0">
                <a:latin typeface="Perpetua" panose="02020502060401020303" pitchFamily="18" charset="0"/>
              </a:rPr>
              <a:t>4</a:t>
            </a:r>
            <a:r>
              <a:rPr lang="en-GB" dirty="0">
                <a:latin typeface="Perpetua" panose="02020502060401020303" pitchFamily="18" charset="0"/>
              </a:rPr>
              <a:t>. Design the system components that solve the problem or satisfy the need.</a:t>
            </a:r>
          </a:p>
          <a:p>
            <a:pPr marL="324000" indent="0">
              <a:buNone/>
            </a:pPr>
            <a:r>
              <a:rPr lang="en-GB" dirty="0">
                <a:latin typeface="Perpetua" panose="02020502060401020303" pitchFamily="18" charset="0"/>
              </a:rPr>
              <a:t>5. Build, test, and integrate system components.</a:t>
            </a:r>
          </a:p>
          <a:p>
            <a:pPr marL="324000" indent="0">
              <a:buNone/>
            </a:pPr>
            <a:r>
              <a:rPr lang="en-GB" dirty="0">
                <a:latin typeface="Perpetua" panose="02020502060401020303" pitchFamily="18" charset="0"/>
              </a:rPr>
              <a:t>6. Complete system tests and then deploy the solution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0888" y="6176963"/>
            <a:ext cx="110979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Footer Placeholder 7"/>
          <p:cNvSpPr txBox="1">
            <a:spLocks/>
          </p:cNvSpPr>
          <p:nvPr/>
        </p:nvSpPr>
        <p:spPr>
          <a:xfrm>
            <a:off x="240631" y="6311900"/>
            <a:ext cx="11482939" cy="33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INFORMATION SYSTEM DEPARTMENT				ASS.LEC. ZAINAB H. ALFAYEZ</a:t>
            </a:r>
          </a:p>
        </p:txBody>
      </p:sp>
      <p:pic>
        <p:nvPicPr>
          <p:cNvPr id="7" name="Picture 6" descr="شعار كلية علوم الحاسووب و تكنولوجيا المعلومات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594" r="12839" b="26401"/>
          <a:stretch>
            <a:fillRect/>
          </a:stretch>
        </p:blipFill>
        <p:spPr bwMode="auto">
          <a:xfrm>
            <a:off x="490888" y="6262233"/>
            <a:ext cx="498684" cy="430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789272" y="1690688"/>
            <a:ext cx="10826817" cy="134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7226" y="2400679"/>
            <a:ext cx="9809747" cy="62564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800" dirty="0" smtClean="0">
              <a:latin typeface="Perpetua" panose="02020502060401020303" pitchFamily="18" charset="0"/>
            </a:endParaRPr>
          </a:p>
          <a:p>
            <a:endParaRPr lang="en-GB" sz="2800" dirty="0" smtClean="0">
              <a:latin typeface="Perpetua" panose="02020502060401020303" pitchFamily="18" charset="0"/>
            </a:endParaRPr>
          </a:p>
          <a:p>
            <a:endParaRPr lang="en-GB" sz="2800" dirty="0">
              <a:latin typeface="Perpetua" panose="02020502060401020303" pitchFamily="18" charset="0"/>
            </a:endParaRPr>
          </a:p>
          <a:p>
            <a:r>
              <a:rPr lang="en-GB" sz="2800" dirty="0" smtClean="0">
                <a:latin typeface="Perpetua" panose="02020502060401020303" pitchFamily="18" charset="0"/>
              </a:rPr>
              <a:t>1</a:t>
            </a:r>
            <a:r>
              <a:rPr lang="en-GB" sz="2800" dirty="0">
                <a:latin typeface="Perpetua" panose="02020502060401020303" pitchFamily="18" charset="0"/>
              </a:rPr>
              <a:t>. Identify the problem or need and obtain approval to proceed.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50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erpetua" panose="02020502060401020303" pitchFamily="18" charset="0"/>
              </a:rPr>
              <a:t>Identify Problem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Perpetua" panose="02020502060401020303" pitchFamily="18" charset="0"/>
              </a:rPr>
              <a:t>Identify the problem.</a:t>
            </a:r>
          </a:p>
          <a:p>
            <a:r>
              <a:rPr lang="en-GB" dirty="0">
                <a:latin typeface="Perpetua" panose="02020502060401020303" pitchFamily="18" charset="0"/>
              </a:rPr>
              <a:t>Quantify project approval factors.</a:t>
            </a:r>
          </a:p>
          <a:p>
            <a:r>
              <a:rPr lang="en-GB" dirty="0">
                <a:latin typeface="Perpetua" panose="02020502060401020303" pitchFamily="18" charset="0"/>
              </a:rPr>
              <a:t>Perform risk and feasibility analysis.</a:t>
            </a:r>
          </a:p>
          <a:p>
            <a:r>
              <a:rPr lang="en-GB" dirty="0">
                <a:latin typeface="Perpetua" panose="02020502060401020303" pitchFamily="18" charset="0"/>
              </a:rPr>
              <a:t>Review with the client and obtain approval</a:t>
            </a:r>
            <a:r>
              <a:rPr lang="en-GB" dirty="0" smtClean="0">
                <a:latin typeface="Perpetua" panose="02020502060401020303" pitchFamily="18" charset="0"/>
              </a:rPr>
              <a:t>.</a:t>
            </a:r>
          </a:p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0888" y="6176963"/>
            <a:ext cx="110979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Footer Placeholder 7"/>
          <p:cNvSpPr txBox="1">
            <a:spLocks/>
          </p:cNvSpPr>
          <p:nvPr/>
        </p:nvSpPr>
        <p:spPr>
          <a:xfrm>
            <a:off x="240631" y="6311900"/>
            <a:ext cx="11482939" cy="33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INFORMATION SYSTEM DEPARTMENT				ASS.LEC. ZAINAB H. ALFAYEZ</a:t>
            </a:r>
          </a:p>
        </p:txBody>
      </p:sp>
      <p:pic>
        <p:nvPicPr>
          <p:cNvPr id="7" name="Picture 6" descr="شعار كلية علوم الحاسووب و تكنولوجيا المعلومات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594" r="12839" b="26401"/>
          <a:stretch>
            <a:fillRect/>
          </a:stretch>
        </p:blipFill>
        <p:spPr bwMode="auto">
          <a:xfrm>
            <a:off x="490888" y="6262233"/>
            <a:ext cx="498684" cy="430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789272" y="1690688"/>
            <a:ext cx="10826817" cy="134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Image result for identify the pro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3397399"/>
            <a:ext cx="25622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erpetua" panose="02020502060401020303" pitchFamily="18" charset="0"/>
              </a:rPr>
              <a:t>Identify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Perpetua" panose="02020502060401020303" pitchFamily="18" charset="0"/>
              </a:rPr>
              <a:t>Information system development projects are initiated for various </a:t>
            </a:r>
            <a:r>
              <a:rPr lang="en-GB" dirty="0" smtClean="0">
                <a:latin typeface="Perpetua" panose="02020502060401020303" pitchFamily="18" charset="0"/>
              </a:rPr>
              <a:t>reasons:</a:t>
            </a:r>
            <a:endParaRPr lang="en-GB" dirty="0">
              <a:latin typeface="Perpetua" panose="02020502060401020303" pitchFamily="18" charset="0"/>
            </a:endParaRPr>
          </a:p>
          <a:p>
            <a:r>
              <a:rPr lang="en-GB" dirty="0">
                <a:latin typeface="Perpetua" panose="02020502060401020303" pitchFamily="18" charset="0"/>
              </a:rPr>
              <a:t>1) to respond to an </a:t>
            </a:r>
            <a:r>
              <a:rPr lang="en-GB" dirty="0" smtClean="0">
                <a:latin typeface="Perpetua" panose="02020502060401020303" pitchFamily="18" charset="0"/>
              </a:rPr>
              <a:t>opportunity</a:t>
            </a:r>
          </a:p>
          <a:p>
            <a:r>
              <a:rPr lang="en-GB" dirty="0" smtClean="0">
                <a:latin typeface="Perpetua" panose="02020502060401020303" pitchFamily="18" charset="0"/>
              </a:rPr>
              <a:t>2</a:t>
            </a:r>
            <a:r>
              <a:rPr lang="en-GB" dirty="0">
                <a:latin typeface="Perpetua" panose="02020502060401020303" pitchFamily="18" charset="0"/>
              </a:rPr>
              <a:t>) to resolve a problem, </a:t>
            </a:r>
            <a:r>
              <a:rPr lang="en-GB" dirty="0" smtClean="0">
                <a:latin typeface="Perpetua" panose="02020502060401020303" pitchFamily="18" charset="0"/>
              </a:rPr>
              <a:t>and</a:t>
            </a:r>
          </a:p>
          <a:p>
            <a:r>
              <a:rPr lang="en-GB" dirty="0" smtClean="0">
                <a:latin typeface="Perpetua" panose="02020502060401020303" pitchFamily="18" charset="0"/>
              </a:rPr>
              <a:t>3) to respond </a:t>
            </a:r>
            <a:r>
              <a:rPr lang="en-GB" dirty="0">
                <a:latin typeface="Perpetua" panose="02020502060401020303" pitchFamily="18" charset="0"/>
              </a:rPr>
              <a:t>to an external directive</a:t>
            </a:r>
            <a:endParaRPr lang="en-GB" dirty="0" smtClean="0">
              <a:latin typeface="Perpetua" panose="02020502060401020303" pitchFamily="18" charset="0"/>
            </a:endParaRPr>
          </a:p>
          <a:p>
            <a:endParaRPr lang="en-GB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0888" y="6176963"/>
            <a:ext cx="110979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Footer Placeholder 7"/>
          <p:cNvSpPr txBox="1">
            <a:spLocks/>
          </p:cNvSpPr>
          <p:nvPr/>
        </p:nvSpPr>
        <p:spPr>
          <a:xfrm>
            <a:off x="240631" y="6311900"/>
            <a:ext cx="11482939" cy="33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INFORMATION SYSTEM DEPARTMENT				ASS.LEC. ZAINAB H. ALFAYEZ</a:t>
            </a:r>
          </a:p>
        </p:txBody>
      </p:sp>
      <p:pic>
        <p:nvPicPr>
          <p:cNvPr id="7" name="Picture 6" descr="شعار كلية علوم الحاسووب و تكنولوجيا المعلومات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594" r="12839" b="26401"/>
          <a:stretch>
            <a:fillRect/>
          </a:stretch>
        </p:blipFill>
        <p:spPr bwMode="auto">
          <a:xfrm>
            <a:off x="490888" y="6262233"/>
            <a:ext cx="498684" cy="430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789272" y="1690688"/>
            <a:ext cx="10826817" cy="134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8" descr="Image result for money b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468" y="3343789"/>
            <a:ext cx="2522349" cy="2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erpetua" panose="02020502060401020303" pitchFamily="18" charset="0"/>
              </a:rPr>
              <a:t>Identify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Perpetua" panose="02020502060401020303" pitchFamily="18" charset="0"/>
              </a:rPr>
              <a:t>An effective way to define the problem is to develop a System </a:t>
            </a:r>
            <a:r>
              <a:rPr lang="en-GB" dirty="0" smtClean="0">
                <a:latin typeface="Perpetua" panose="02020502060401020303" pitchFamily="18" charset="0"/>
              </a:rPr>
              <a:t>Vision Document.</a:t>
            </a:r>
          </a:p>
          <a:p>
            <a:r>
              <a:rPr lang="en-GB" b="1" i="1" dirty="0">
                <a:solidFill>
                  <a:srgbClr val="0070C0"/>
                </a:solidFill>
                <a:latin typeface="Perpetua" panose="02020502060401020303" pitchFamily="18" charset="0"/>
              </a:rPr>
              <a:t>System Vision </a:t>
            </a:r>
            <a:r>
              <a:rPr lang="en-GB" b="1" i="1" dirty="0" smtClean="0">
                <a:solidFill>
                  <a:srgbClr val="0070C0"/>
                </a:solidFill>
                <a:latin typeface="Perpetua" panose="02020502060401020303" pitchFamily="18" charset="0"/>
              </a:rPr>
              <a:t>Document: </a:t>
            </a:r>
            <a:r>
              <a:rPr lang="en-GB" dirty="0">
                <a:latin typeface="Perpetua" panose="02020502060401020303" pitchFamily="18" charset="0"/>
              </a:rPr>
              <a:t>a </a:t>
            </a:r>
            <a:r>
              <a:rPr lang="en-GB" dirty="0" smtClean="0">
                <a:latin typeface="Perpetua" panose="02020502060401020303" pitchFamily="18" charset="0"/>
              </a:rPr>
              <a:t>document to </a:t>
            </a:r>
            <a:r>
              <a:rPr lang="en-GB" dirty="0">
                <a:latin typeface="Perpetua" panose="02020502060401020303" pitchFamily="18" charset="0"/>
              </a:rPr>
              <a:t>help define the scope of a new </a:t>
            </a:r>
            <a:r>
              <a:rPr lang="en-GB" dirty="0" smtClean="0">
                <a:latin typeface="Perpetua" panose="02020502060401020303" pitchFamily="18" charset="0"/>
              </a:rPr>
              <a:t>system.</a:t>
            </a:r>
          </a:p>
          <a:p>
            <a:r>
              <a:rPr lang="en-GB" dirty="0" smtClean="0">
                <a:latin typeface="Perpetua" panose="02020502060401020303" pitchFamily="18" charset="0"/>
              </a:rPr>
              <a:t>It contains: </a:t>
            </a:r>
          </a:p>
          <a:p>
            <a:r>
              <a:rPr lang="en-GB" dirty="0" smtClean="0">
                <a:latin typeface="Perpetua" panose="02020502060401020303" pitchFamily="18" charset="0"/>
              </a:rPr>
              <a:t>The </a:t>
            </a:r>
            <a:r>
              <a:rPr lang="en-GB" dirty="0">
                <a:latin typeface="Perpetua" panose="02020502060401020303" pitchFamily="18" charset="0"/>
              </a:rPr>
              <a:t>problem </a:t>
            </a:r>
            <a:r>
              <a:rPr lang="en-GB" dirty="0" smtClean="0">
                <a:latin typeface="Perpetua" panose="02020502060401020303" pitchFamily="18" charset="0"/>
              </a:rPr>
              <a:t>description.</a:t>
            </a:r>
          </a:p>
          <a:p>
            <a:r>
              <a:rPr lang="en-GB" dirty="0">
                <a:latin typeface="Perpetua" panose="02020502060401020303" pitchFamily="18" charset="0"/>
              </a:rPr>
              <a:t>T</a:t>
            </a:r>
            <a:r>
              <a:rPr lang="en-GB" dirty="0" smtClean="0">
                <a:latin typeface="Perpetua" panose="02020502060401020303" pitchFamily="18" charset="0"/>
              </a:rPr>
              <a:t>he </a:t>
            </a:r>
            <a:r>
              <a:rPr lang="en-GB" dirty="0">
                <a:latin typeface="Perpetua" panose="02020502060401020303" pitchFamily="18" charset="0"/>
              </a:rPr>
              <a:t>anticipated business </a:t>
            </a:r>
            <a:r>
              <a:rPr lang="en-GB" dirty="0" smtClean="0">
                <a:latin typeface="Perpetua" panose="02020502060401020303" pitchFamily="18" charset="0"/>
              </a:rPr>
              <a:t>benefits (tangible &amp; intangible)</a:t>
            </a:r>
          </a:p>
          <a:p>
            <a:r>
              <a:rPr lang="en-GB" dirty="0">
                <a:latin typeface="Perpetua" panose="02020502060401020303" pitchFamily="18" charset="0"/>
              </a:rPr>
              <a:t>T</a:t>
            </a:r>
            <a:r>
              <a:rPr lang="en-GB" dirty="0" smtClean="0">
                <a:latin typeface="Perpetua" panose="02020502060401020303" pitchFamily="18" charset="0"/>
              </a:rPr>
              <a:t>he </a:t>
            </a:r>
            <a:r>
              <a:rPr lang="en-GB" dirty="0">
                <a:latin typeface="Perpetua" panose="02020502060401020303" pitchFamily="18" charset="0"/>
              </a:rPr>
              <a:t>system </a:t>
            </a:r>
            <a:r>
              <a:rPr lang="en-GB" dirty="0" smtClean="0">
                <a:latin typeface="Perpetua" panose="02020502060401020303" pitchFamily="18" charset="0"/>
              </a:rPr>
              <a:t>capabilities.</a:t>
            </a:r>
            <a:endParaRPr lang="en-GB" dirty="0">
              <a:latin typeface="Perpetua" panose="02020502060401020303" pitchFamily="18" charset="0"/>
            </a:endParaRPr>
          </a:p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0888" y="6176963"/>
            <a:ext cx="110979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Footer Placeholder 7"/>
          <p:cNvSpPr txBox="1">
            <a:spLocks/>
          </p:cNvSpPr>
          <p:nvPr/>
        </p:nvSpPr>
        <p:spPr>
          <a:xfrm>
            <a:off x="240631" y="6311900"/>
            <a:ext cx="11482939" cy="33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INFORMATION SYSTEM DEPARTMENT				ASS.LEC. ZAINAB H. ALFAYEZ</a:t>
            </a:r>
          </a:p>
        </p:txBody>
      </p:sp>
      <p:pic>
        <p:nvPicPr>
          <p:cNvPr id="7" name="Picture 6" descr="شعار كلية علوم الحاسووب و تكنولوجيا المعلومات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594" r="12839" b="26401"/>
          <a:stretch>
            <a:fillRect/>
          </a:stretch>
        </p:blipFill>
        <p:spPr bwMode="auto">
          <a:xfrm>
            <a:off x="490888" y="6262233"/>
            <a:ext cx="498684" cy="430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789272" y="1690688"/>
            <a:ext cx="10826817" cy="134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erpetua" panose="02020502060401020303" pitchFamily="18" charset="0"/>
              </a:rPr>
              <a:t>System Vision </a:t>
            </a:r>
            <a:r>
              <a:rPr lang="en-GB" b="1" dirty="0" smtClean="0">
                <a:latin typeface="Perpetua" panose="02020502060401020303" pitchFamily="18" charset="0"/>
              </a:rPr>
              <a:t>Document Example</a:t>
            </a:r>
            <a:endParaRPr lang="en-GB" b="1" dirty="0"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>
              <a:latin typeface="Perpetua" panose="02020502060401020303" pitchFamily="18" charset="0"/>
            </a:endParaRPr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40631" y="6311900"/>
            <a:ext cx="11482939" cy="33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INFORMATION SYSTEM DEPARTMENT				ASS.LEC. ZAINAB H. ALFAYEZ</a:t>
            </a:r>
          </a:p>
        </p:txBody>
      </p:sp>
      <p:pic>
        <p:nvPicPr>
          <p:cNvPr id="7" name="Picture 6" descr="شعار كلية علوم الحاسووب و تكنولوجيا المعلومات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594" r="12839" b="26401"/>
          <a:stretch>
            <a:fillRect/>
          </a:stretch>
        </p:blipFill>
        <p:spPr bwMode="auto">
          <a:xfrm>
            <a:off x="490888" y="6262233"/>
            <a:ext cx="498684" cy="4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57638"/>
          <a:stretch/>
        </p:blipFill>
        <p:spPr>
          <a:xfrm>
            <a:off x="606391" y="1825625"/>
            <a:ext cx="10558914" cy="412278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90888" y="6176963"/>
            <a:ext cx="110979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9272" y="1690688"/>
            <a:ext cx="10826817" cy="134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940842" y="5101389"/>
            <a:ext cx="2079057" cy="96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2627"/>
            <a:ext cx="10515600" cy="4351338"/>
          </a:xfrm>
        </p:spPr>
        <p:txBody>
          <a:bodyPr>
            <a:normAutofit/>
          </a:bodyPr>
          <a:lstStyle/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>
              <a:latin typeface="Perpetua" panose="02020502060401020303" pitchFamily="18" charset="0"/>
            </a:endParaRPr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40631" y="6311900"/>
            <a:ext cx="11482939" cy="33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INFORMATION SYSTEM DEPARTMENT				ASS.LEC. ZAINAB H. ALFAYEZ</a:t>
            </a:r>
          </a:p>
        </p:txBody>
      </p:sp>
      <p:pic>
        <p:nvPicPr>
          <p:cNvPr id="7" name="Picture 6" descr="شعار كلية علوم الحاسووب و تكنولوجيا المعلومات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594" r="12839" b="26401"/>
          <a:stretch>
            <a:fillRect/>
          </a:stretch>
        </p:blipFill>
        <p:spPr bwMode="auto">
          <a:xfrm>
            <a:off x="490888" y="6262233"/>
            <a:ext cx="498684" cy="4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5" y="128989"/>
            <a:ext cx="9222004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erpetua" panose="02020502060401020303" pitchFamily="18" charset="0"/>
              </a:rPr>
              <a:t>System Vision Document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>
              <a:latin typeface="Perpetua" panose="02020502060401020303" pitchFamily="18" charset="0"/>
            </a:endParaRPr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40631" y="6311900"/>
            <a:ext cx="11482939" cy="33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INFORMATION SYSTEM DEPARTMENT				ASS.LEC. ZAINAB H. ALFAYEZ</a:t>
            </a:r>
          </a:p>
        </p:txBody>
      </p:sp>
      <p:pic>
        <p:nvPicPr>
          <p:cNvPr id="7" name="Picture 6" descr="شعار كلية علوم الحاسووب و تكنولوجيا المعلومات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594" r="12839" b="26401"/>
          <a:stretch>
            <a:fillRect/>
          </a:stretch>
        </p:blipFill>
        <p:spPr bwMode="auto">
          <a:xfrm>
            <a:off x="490888" y="6262233"/>
            <a:ext cx="498684" cy="4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187"/>
          <a:stretch/>
        </p:blipFill>
        <p:spPr>
          <a:xfrm>
            <a:off x="1432335" y="2242686"/>
            <a:ext cx="9193956" cy="401954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89272" y="1690688"/>
            <a:ext cx="10826817" cy="134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erpetua" panose="02020502060401020303" pitchFamily="18" charset="0"/>
              </a:rPr>
              <a:t>System Vision Document </a:t>
            </a:r>
            <a:r>
              <a:rPr lang="en-GB" b="1" dirty="0" smtClean="0">
                <a:latin typeface="Perpetua" panose="02020502060401020303" pitchFamily="18" charset="0"/>
              </a:rPr>
              <a:t>Examples</a:t>
            </a:r>
            <a:endParaRPr lang="en-GB" b="1" dirty="0"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Perpetua" panose="02020502060401020303" pitchFamily="18" charset="0"/>
              </a:rPr>
              <a:t>Write the vision </a:t>
            </a:r>
            <a:r>
              <a:rPr lang="en-GB" dirty="0" smtClean="0">
                <a:latin typeface="Perpetua" panose="02020502060401020303" pitchFamily="18" charset="0"/>
              </a:rPr>
              <a:t>documents for the following systems or subsystems:</a:t>
            </a:r>
            <a:endParaRPr lang="en-GB" dirty="0">
              <a:latin typeface="Perpetua" panose="02020502060401020303" pitchFamily="18" charset="0"/>
            </a:endParaRPr>
          </a:p>
          <a:p>
            <a:endParaRPr lang="en-GB" dirty="0" smtClean="0">
              <a:latin typeface="Perpetua" panose="02020502060401020303" pitchFamily="18" charset="0"/>
            </a:endParaRPr>
          </a:p>
          <a:p>
            <a:r>
              <a:rPr lang="en-GB" dirty="0" smtClean="0">
                <a:latin typeface="Perpetua" panose="02020502060401020303" pitchFamily="18" charset="0"/>
              </a:rPr>
              <a:t>1) In order to increase the university of </a:t>
            </a:r>
            <a:r>
              <a:rPr lang="en-GB" dirty="0" err="1" smtClean="0">
                <a:latin typeface="Perpetua" panose="02020502060401020303" pitchFamily="18" charset="0"/>
              </a:rPr>
              <a:t>Basrah</a:t>
            </a:r>
            <a:r>
              <a:rPr lang="en-GB" dirty="0" smtClean="0">
                <a:latin typeface="Perpetua" panose="02020502060401020303" pitchFamily="18" charset="0"/>
              </a:rPr>
              <a:t> website visitors, lecturers are demanded to upload video lecturers on their personal pages. </a:t>
            </a:r>
          </a:p>
          <a:p>
            <a:endParaRPr lang="en-GB" dirty="0" smtClean="0">
              <a:latin typeface="Perpetua" panose="02020502060401020303" pitchFamily="18" charset="0"/>
            </a:endParaRPr>
          </a:p>
          <a:p>
            <a:r>
              <a:rPr lang="en-GB" dirty="0" smtClean="0">
                <a:latin typeface="Perpetua" panose="02020502060401020303" pitchFamily="18" charset="0"/>
              </a:rPr>
              <a:t>2) </a:t>
            </a:r>
            <a:endParaRPr lang="en-GB" dirty="0">
              <a:latin typeface="Perpetua" panose="02020502060401020303" pitchFamily="18" charset="0"/>
            </a:endParaRPr>
          </a:p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 smtClean="0">
              <a:latin typeface="Perpetua" panose="02020502060401020303" pitchFamily="18" charset="0"/>
            </a:endParaRPr>
          </a:p>
          <a:p>
            <a:endParaRPr lang="en-GB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0888" y="6176963"/>
            <a:ext cx="110979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Footer Placeholder 7"/>
          <p:cNvSpPr txBox="1">
            <a:spLocks/>
          </p:cNvSpPr>
          <p:nvPr/>
        </p:nvSpPr>
        <p:spPr>
          <a:xfrm>
            <a:off x="240631" y="6311900"/>
            <a:ext cx="11482939" cy="33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INFORMATION SYSTEM DEPARTMENT				ASS.LEC. ZAINAB H. ALFAYEZ</a:t>
            </a:r>
          </a:p>
        </p:txBody>
      </p:sp>
      <p:pic>
        <p:nvPicPr>
          <p:cNvPr id="7" name="Picture 6" descr="شعار كلية علوم الحاسووب و تكنولوجيا المعلومات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594" r="12839" b="26401"/>
          <a:stretch>
            <a:fillRect/>
          </a:stretch>
        </p:blipFill>
        <p:spPr bwMode="auto">
          <a:xfrm>
            <a:off x="490888" y="6262233"/>
            <a:ext cx="498684" cy="430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789272" y="1690688"/>
            <a:ext cx="10826817" cy="134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4" y="3802678"/>
            <a:ext cx="1757413" cy="239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0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4455</TotalTime>
  <Words>309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Perpetua</vt:lpstr>
      <vt:lpstr>Times New Roman</vt:lpstr>
      <vt:lpstr>Office Theme</vt:lpstr>
      <vt:lpstr>PowerPoint Presentation</vt:lpstr>
      <vt:lpstr>Software Development Activities</vt:lpstr>
      <vt:lpstr>Identify Problem Activities</vt:lpstr>
      <vt:lpstr>Identify the Problem</vt:lpstr>
      <vt:lpstr>Identify the Problem</vt:lpstr>
      <vt:lpstr>System Vision Document Example</vt:lpstr>
      <vt:lpstr>PowerPoint Presentation</vt:lpstr>
      <vt:lpstr>System Vision Document Example</vt:lpstr>
      <vt:lpstr>System Vision Document Examples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Zainab</dc:creator>
  <cp:lastModifiedBy>Z Zainab</cp:lastModifiedBy>
  <cp:revision>373</cp:revision>
  <dcterms:created xsi:type="dcterms:W3CDTF">2017-07-18T07:50:04Z</dcterms:created>
  <dcterms:modified xsi:type="dcterms:W3CDTF">2019-12-15T15:42:31Z</dcterms:modified>
</cp:coreProperties>
</file>